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60" r:id="rId4"/>
    <p:sldId id="266" r:id="rId5"/>
    <p:sldId id="263" r:id="rId6"/>
    <p:sldId id="264" r:id="rId7"/>
    <p:sldId id="258" r:id="rId8"/>
    <p:sldId id="257" r:id="rId9"/>
    <p:sldId id="267" r:id="rId10"/>
    <p:sldId id="268" r:id="rId11"/>
    <p:sldId id="261" r:id="rId12"/>
    <p:sldId id="262" r:id="rId13"/>
    <p:sldId id="270" r:id="rId14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2432-6E64-3546-BDF8-97D5754D21DE}" type="datetimeFigureOut">
              <a:rPr lang="de-DE" smtClean="0"/>
              <a:t>12.10.12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7834-CF32-E94D-91F4-3956BC1659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8302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2432-6E64-3546-BDF8-97D5754D21DE}" type="datetimeFigureOut">
              <a:rPr lang="de-DE" smtClean="0"/>
              <a:t>12.10.12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7834-CF32-E94D-91F4-3956BC1659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731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2432-6E64-3546-BDF8-97D5754D21DE}" type="datetimeFigureOut">
              <a:rPr lang="de-DE" smtClean="0"/>
              <a:t>12.10.12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7834-CF32-E94D-91F4-3956BC1659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082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2432-6E64-3546-BDF8-97D5754D21DE}" type="datetimeFigureOut">
              <a:rPr lang="de-DE" smtClean="0"/>
              <a:t>12.10.12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7834-CF32-E94D-91F4-3956BC1659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611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2432-6E64-3546-BDF8-97D5754D21DE}" type="datetimeFigureOut">
              <a:rPr lang="de-DE" smtClean="0"/>
              <a:t>12.10.12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7834-CF32-E94D-91F4-3956BC1659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634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2432-6E64-3546-BDF8-97D5754D21DE}" type="datetimeFigureOut">
              <a:rPr lang="de-DE" smtClean="0"/>
              <a:t>12.10.12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7834-CF32-E94D-91F4-3956BC1659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0796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2432-6E64-3546-BDF8-97D5754D21DE}" type="datetimeFigureOut">
              <a:rPr lang="de-DE" smtClean="0"/>
              <a:t>12.10.12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7834-CF32-E94D-91F4-3956BC1659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61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2432-6E64-3546-BDF8-97D5754D21DE}" type="datetimeFigureOut">
              <a:rPr lang="de-DE" smtClean="0"/>
              <a:t>12.10.12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7834-CF32-E94D-91F4-3956BC1659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8633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2432-6E64-3546-BDF8-97D5754D21DE}" type="datetimeFigureOut">
              <a:rPr lang="de-DE" smtClean="0"/>
              <a:t>12.10.12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7834-CF32-E94D-91F4-3956BC1659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5805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2432-6E64-3546-BDF8-97D5754D21DE}" type="datetimeFigureOut">
              <a:rPr lang="de-DE" smtClean="0"/>
              <a:t>12.10.12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7834-CF32-E94D-91F4-3956BC1659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549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2432-6E64-3546-BDF8-97D5754D21DE}" type="datetimeFigureOut">
              <a:rPr lang="de-DE" smtClean="0"/>
              <a:t>12.10.12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7834-CF32-E94D-91F4-3956BC1659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351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D2432-6E64-3546-BDF8-97D5754D21DE}" type="datetimeFigureOut">
              <a:rPr lang="de-DE" smtClean="0"/>
              <a:t>12.10.12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D7834-CF32-E94D-91F4-3956BC1659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4539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stitut-systeme.de" TargetMode="Externa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83193"/>
            <a:ext cx="7772400" cy="3257247"/>
          </a:xfrm>
        </p:spPr>
        <p:txBody>
          <a:bodyPr>
            <a:normAutofit/>
          </a:bodyPr>
          <a:lstStyle/>
          <a:p>
            <a:r>
              <a:rPr lang="de-DE" sz="2000" b="1" dirty="0" smtClean="0"/>
              <a:t>12te DGSF- Jahrestagung 2012 Freiburg</a:t>
            </a:r>
            <a:br>
              <a:rPr lang="de-DE" sz="2000" b="1" dirty="0" smtClean="0"/>
            </a:br>
            <a:r>
              <a:rPr lang="de-DE" sz="2000" b="1" dirty="0"/>
              <a:t/>
            </a:r>
            <a:br>
              <a:rPr lang="de-DE" sz="2000" b="1" dirty="0"/>
            </a:br>
            <a:r>
              <a:rPr lang="de-DE" sz="2000" b="1" dirty="0" smtClean="0"/>
              <a:t/>
            </a:r>
            <a:br>
              <a:rPr lang="de-DE" sz="2000" b="1" dirty="0" smtClean="0"/>
            </a:br>
            <a:r>
              <a:rPr lang="de-DE" sz="2000" b="1" dirty="0" smtClean="0"/>
              <a:t>Hypnosystemisches Vorgehen:</a:t>
            </a:r>
            <a:br>
              <a:rPr lang="de-DE" sz="2000" b="1" dirty="0" smtClean="0"/>
            </a:br>
            <a:r>
              <a:rPr lang="de-DE" sz="2000" b="1" dirty="0" smtClean="0"/>
              <a:t> Modelle, Erweiterungen, Verstärkungen</a:t>
            </a:r>
            <a:endParaRPr lang="de-DE" sz="2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232576"/>
            <a:ext cx="6400800" cy="3144190"/>
          </a:xfrm>
        </p:spPr>
        <p:txBody>
          <a:bodyPr>
            <a:normAutofit/>
          </a:bodyPr>
          <a:lstStyle/>
          <a:p>
            <a:r>
              <a:rPr lang="de-DE" sz="1600" b="1" dirty="0" smtClean="0"/>
              <a:t>Workshop mit Anne M. Lang</a:t>
            </a:r>
          </a:p>
          <a:p>
            <a:endParaRPr lang="de-DE" sz="1600" b="1" dirty="0" smtClean="0"/>
          </a:p>
          <a:p>
            <a:endParaRPr lang="de-DE" sz="1600" b="1" dirty="0" smtClean="0"/>
          </a:p>
          <a:p>
            <a:r>
              <a:rPr lang="de-DE" sz="1600" b="1" dirty="0" smtClean="0"/>
              <a:t>AML Institut Systeme DGSF</a:t>
            </a:r>
          </a:p>
          <a:p>
            <a:r>
              <a:rPr lang="de-DE" sz="1600" b="1" dirty="0" smtClean="0"/>
              <a:t> Milton Erickson </a:t>
            </a:r>
            <a:r>
              <a:rPr lang="de-DE" sz="1600" b="1" dirty="0"/>
              <a:t>I</a:t>
            </a:r>
            <a:r>
              <a:rPr lang="de-DE" sz="1600" b="1" dirty="0" smtClean="0"/>
              <a:t>nstitut Bonn MEG</a:t>
            </a:r>
          </a:p>
          <a:p>
            <a:r>
              <a:rPr lang="de-DE" sz="1600" b="1" dirty="0" err="1" smtClean="0"/>
              <a:t>www.institut-systeme.de</a:t>
            </a:r>
            <a:endParaRPr lang="de-DE" sz="16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0" r="2940"/>
          <a:stretch>
            <a:fillRect/>
          </a:stretch>
        </p:blipFill>
        <p:spPr bwMode="auto">
          <a:xfrm>
            <a:off x="4216025" y="5184263"/>
            <a:ext cx="902814" cy="657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701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1011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de-DE" sz="2000" b="1" dirty="0" smtClean="0"/>
              <a:t>Anlegen der Beratung und Therapie</a:t>
            </a:r>
          </a:p>
          <a:p>
            <a:pPr marL="0" indent="0">
              <a:buNone/>
            </a:pPr>
            <a:r>
              <a:rPr lang="de-DE" sz="2000" b="1" dirty="0" smtClean="0"/>
              <a:t>Supervision der Beratung und Therapie</a:t>
            </a:r>
            <a:endParaRPr lang="de-DE" sz="2000" b="1" dirty="0"/>
          </a:p>
          <a:p>
            <a:pPr marL="0" indent="0">
              <a:buNone/>
            </a:pPr>
            <a:endParaRPr lang="de-DE" sz="2000" b="1" dirty="0" smtClean="0"/>
          </a:p>
          <a:p>
            <a:pPr marL="0" indent="0">
              <a:buNone/>
            </a:pPr>
            <a:r>
              <a:rPr lang="de-DE" sz="2000" dirty="0" smtClean="0"/>
              <a:t>1. Prozessebene:</a:t>
            </a:r>
          </a:p>
          <a:p>
            <a:pPr marL="0" indent="0">
              <a:buNone/>
            </a:pPr>
            <a:r>
              <a:rPr lang="de-DE" sz="1800" dirty="0" smtClean="0"/>
              <a:t>Zielklärung- Auftragsklärung- Schritte und ihre Einschätzung- Ende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2000" dirty="0" smtClean="0"/>
              <a:t>2. Schleifenebene:</a:t>
            </a:r>
          </a:p>
          <a:p>
            <a:pPr marL="0" indent="0">
              <a:buNone/>
            </a:pPr>
            <a:r>
              <a:rPr lang="de-DE" sz="1800" dirty="0" smtClean="0"/>
              <a:t>Das Besondere (der Situation, der </a:t>
            </a:r>
            <a:r>
              <a:rPr lang="de-DE" sz="1800" dirty="0"/>
              <a:t>P</a:t>
            </a:r>
            <a:r>
              <a:rPr lang="de-DE" sz="1800" dirty="0" smtClean="0"/>
              <a:t>erson, ihres Systems) utilisieren- den Experten utilisieren- Arbeit mit der Aufmerksamkeit, Bilder, Geschichten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2000" dirty="0" smtClean="0"/>
              <a:t>3. Metaebene:</a:t>
            </a:r>
          </a:p>
          <a:p>
            <a:pPr marL="0" indent="0">
              <a:buNone/>
            </a:pPr>
            <a:r>
              <a:rPr lang="de-DE" sz="1800" dirty="0" smtClean="0"/>
              <a:t>Das Draufschauen, das Angebot mit Dissoziieren, </a:t>
            </a:r>
            <a:endParaRPr lang="de-DE" sz="18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199" y="248178"/>
            <a:ext cx="8523167" cy="379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1100" b="1" dirty="0" smtClean="0"/>
              <a:t>DGSF – Jahrestagung 2012 Freiburg  		Anne M. Lang: Hypnosystemisches Vorgehen: Modelle, Erweiterungen, Verstärkungen          </a:t>
            </a:r>
            <a:endParaRPr lang="de-DE" sz="11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0" r="2940"/>
          <a:stretch>
            <a:fillRect/>
          </a:stretch>
        </p:blipFill>
        <p:spPr bwMode="auto">
          <a:xfrm>
            <a:off x="8549138" y="327240"/>
            <a:ext cx="431229" cy="31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0179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195377" y="2496737"/>
            <a:ext cx="7766192" cy="307106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Sc</a:t>
            </a:r>
            <a:endParaRPr lang="de-DE" dirty="0" smtClean="0"/>
          </a:p>
          <a:p>
            <a:pPr algn="ctr"/>
            <a:endParaRPr lang="de-DE" dirty="0" smtClean="0"/>
          </a:p>
          <a:p>
            <a:pPr algn="ctr"/>
            <a:endParaRPr lang="de-DE" dirty="0" smtClean="0"/>
          </a:p>
          <a:p>
            <a:pPr algn="ctr"/>
            <a:endParaRPr lang="de-DE" dirty="0" smtClean="0"/>
          </a:p>
          <a:p>
            <a:pPr algn="ctr"/>
            <a:endParaRPr lang="de-DE" dirty="0" smtClean="0"/>
          </a:p>
          <a:p>
            <a:pPr algn="ctr"/>
            <a:endParaRPr lang="de-DE" dirty="0" smtClean="0"/>
          </a:p>
          <a:p>
            <a:pPr algn="ctr"/>
            <a:endParaRPr lang="de-DE" dirty="0" smtClean="0"/>
          </a:p>
          <a:p>
            <a:pPr algn="ctr"/>
            <a:r>
              <a:rPr lang="de-DE" sz="3600" b="1" dirty="0" smtClean="0">
                <a:solidFill>
                  <a:srgbClr val="000000"/>
                </a:solidFill>
              </a:rPr>
              <a:t>Schleifenebene</a:t>
            </a:r>
            <a:endParaRPr lang="de-DE" sz="3600" b="1" dirty="0">
              <a:solidFill>
                <a:srgbClr val="000000"/>
              </a:solidFill>
            </a:endParaRPr>
          </a:p>
        </p:txBody>
      </p:sp>
      <p:sp>
        <p:nvSpPr>
          <p:cNvPr id="4" name="Pfeil nach rechts 3"/>
          <p:cNvSpPr/>
          <p:nvPr/>
        </p:nvSpPr>
        <p:spPr>
          <a:xfrm>
            <a:off x="0" y="3500221"/>
            <a:ext cx="8980366" cy="407003"/>
          </a:xfrm>
          <a:prstGeom prst="rightArrow">
            <a:avLst>
              <a:gd name="adj1" fmla="val 6600000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Nach unten gekrümmter Pfeil 4"/>
          <p:cNvSpPr/>
          <p:nvPr/>
        </p:nvSpPr>
        <p:spPr>
          <a:xfrm>
            <a:off x="2230542" y="2344337"/>
            <a:ext cx="1090849" cy="2279217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6" name="Nach unten gekrümmter Pfeil 5"/>
          <p:cNvSpPr/>
          <p:nvPr/>
        </p:nvSpPr>
        <p:spPr>
          <a:xfrm>
            <a:off x="1194429" y="2496737"/>
            <a:ext cx="1090849" cy="2279217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7" name="Nach unten gekrümmter Pfeil 6"/>
          <p:cNvSpPr/>
          <p:nvPr/>
        </p:nvSpPr>
        <p:spPr>
          <a:xfrm>
            <a:off x="3013362" y="2264297"/>
            <a:ext cx="1090849" cy="2279217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8" name="Nach unten gekrümmter Pfeil 7"/>
          <p:cNvSpPr/>
          <p:nvPr/>
        </p:nvSpPr>
        <p:spPr>
          <a:xfrm>
            <a:off x="5320725" y="2194657"/>
            <a:ext cx="1090849" cy="2279217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9" name="Nach oben gekrümmter Pfeil 8"/>
          <p:cNvSpPr/>
          <p:nvPr/>
        </p:nvSpPr>
        <p:spPr>
          <a:xfrm>
            <a:off x="732673" y="2718780"/>
            <a:ext cx="1216152" cy="2197816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0" name="Nach oben gekrümmter Pfeil 9"/>
          <p:cNvSpPr/>
          <p:nvPr/>
        </p:nvSpPr>
        <p:spPr>
          <a:xfrm>
            <a:off x="1861933" y="2496740"/>
            <a:ext cx="1216152" cy="2197816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1" name="Nach oben gekrümmter Pfeil 10"/>
          <p:cNvSpPr/>
          <p:nvPr/>
        </p:nvSpPr>
        <p:spPr>
          <a:xfrm>
            <a:off x="3267970" y="2616580"/>
            <a:ext cx="1216152" cy="2197816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2" name="Nach oben gekrümmter Pfeil 11"/>
          <p:cNvSpPr/>
          <p:nvPr/>
        </p:nvSpPr>
        <p:spPr>
          <a:xfrm>
            <a:off x="4446073" y="2638740"/>
            <a:ext cx="1216152" cy="2197816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3" name="180-Grad-Pfeil 12"/>
          <p:cNvSpPr/>
          <p:nvPr/>
        </p:nvSpPr>
        <p:spPr>
          <a:xfrm rot="2198311">
            <a:off x="911754" y="1600201"/>
            <a:ext cx="814067" cy="1016380"/>
          </a:xfrm>
          <a:prstGeom prst="utur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4" name="180-Grad-Pfeil 13"/>
          <p:cNvSpPr/>
          <p:nvPr/>
        </p:nvSpPr>
        <p:spPr>
          <a:xfrm rot="2198311">
            <a:off x="2545725" y="1573521"/>
            <a:ext cx="814067" cy="1016380"/>
          </a:xfrm>
          <a:prstGeom prst="utur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5" name="180-Grad-Pfeil 14"/>
          <p:cNvSpPr/>
          <p:nvPr/>
        </p:nvSpPr>
        <p:spPr>
          <a:xfrm rot="2198311">
            <a:off x="4082010" y="1465441"/>
            <a:ext cx="814067" cy="1016380"/>
          </a:xfrm>
          <a:prstGeom prst="utur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6" name="180-Grad-Pfeil 15"/>
          <p:cNvSpPr/>
          <p:nvPr/>
        </p:nvSpPr>
        <p:spPr>
          <a:xfrm rot="2198311">
            <a:off x="5579862" y="1579401"/>
            <a:ext cx="814067" cy="1016380"/>
          </a:xfrm>
          <a:prstGeom prst="utur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8" name="Titel 1"/>
          <p:cNvSpPr txBox="1">
            <a:spLocks/>
          </p:cNvSpPr>
          <p:nvPr/>
        </p:nvSpPr>
        <p:spPr>
          <a:xfrm>
            <a:off x="457199" y="274638"/>
            <a:ext cx="8523167" cy="379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1100" b="1" dirty="0" smtClean="0"/>
              <a:t>DGSF – Jahrestagung 2012 Freiburg  		Anne M. Lang: Hypnosystemisches Vorgehen: Modelle, Erweiterungen, Verstärkungen          </a:t>
            </a:r>
            <a:endParaRPr lang="de-DE" sz="1100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0" r="2940"/>
          <a:stretch>
            <a:fillRect/>
          </a:stretch>
        </p:blipFill>
        <p:spPr bwMode="auto">
          <a:xfrm>
            <a:off x="8549138" y="327240"/>
            <a:ext cx="431229" cy="31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5177676" y="3296713"/>
            <a:ext cx="2819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/>
              <a:t>Prozessebene</a:t>
            </a:r>
            <a:endParaRPr lang="de-DE" sz="3600" b="1" dirty="0"/>
          </a:p>
        </p:txBody>
      </p:sp>
      <p:sp>
        <p:nvSpPr>
          <p:cNvPr id="20" name="Textfeld 19"/>
          <p:cNvSpPr txBox="1"/>
          <p:nvPr/>
        </p:nvSpPr>
        <p:spPr>
          <a:xfrm>
            <a:off x="5662225" y="1457707"/>
            <a:ext cx="24012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/>
              <a:t>Metaebene</a:t>
            </a:r>
            <a:endParaRPr lang="de-DE" sz="3600" b="1" dirty="0"/>
          </a:p>
        </p:txBody>
      </p:sp>
      <p:sp>
        <p:nvSpPr>
          <p:cNvPr id="23" name="Textfeld 22"/>
          <p:cNvSpPr txBox="1"/>
          <p:nvPr/>
        </p:nvSpPr>
        <p:spPr>
          <a:xfrm>
            <a:off x="2642812" y="538754"/>
            <a:ext cx="34814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u="sng" dirty="0" smtClean="0">
                <a:solidFill>
                  <a:srgbClr val="000000"/>
                </a:solidFill>
              </a:rPr>
              <a:t>Beratungssystem</a:t>
            </a:r>
            <a:endParaRPr lang="de-DE" sz="3600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386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12575" y="1341322"/>
            <a:ext cx="752639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Demo: Hypnosystemische Supervision einer Fallbesprechung:</a:t>
            </a:r>
          </a:p>
          <a:p>
            <a:endParaRPr lang="de-DE" dirty="0"/>
          </a:p>
          <a:p>
            <a:r>
              <a:rPr lang="de-DE" b="1" dirty="0" smtClean="0"/>
              <a:t>Wie wird das Beratungssystem beschrieben?</a:t>
            </a:r>
          </a:p>
          <a:p>
            <a:r>
              <a:rPr lang="de-DE" dirty="0" smtClean="0"/>
              <a:t>Welche Suggestionen (Modell der Therapeutin, Beziehung, Prozess, Vorkommnisse usw.)</a:t>
            </a:r>
          </a:p>
          <a:p>
            <a:endParaRPr lang="de-DE" dirty="0"/>
          </a:p>
          <a:p>
            <a:r>
              <a:rPr lang="de-DE" b="1" dirty="0" smtClean="0"/>
              <a:t>Wie wird </a:t>
            </a:r>
            <a:r>
              <a:rPr lang="de-DE" b="1" smtClean="0"/>
              <a:t>die Klientin </a:t>
            </a:r>
            <a:r>
              <a:rPr lang="de-DE" b="1" dirty="0" smtClean="0"/>
              <a:t>von der </a:t>
            </a:r>
            <a:r>
              <a:rPr lang="de-DE" b="1" dirty="0" err="1" smtClean="0"/>
              <a:t>Supervisantin</a:t>
            </a:r>
            <a:r>
              <a:rPr lang="de-DE" b="1" dirty="0" smtClean="0"/>
              <a:t> beschrieben?</a:t>
            </a:r>
          </a:p>
          <a:p>
            <a:r>
              <a:rPr lang="de-DE" dirty="0" smtClean="0"/>
              <a:t>Welche Suggestionen seinerseits, welche Seitens der Therapeutin, welche im Kontext?</a:t>
            </a:r>
          </a:p>
          <a:p>
            <a:endParaRPr lang="de-DE" dirty="0"/>
          </a:p>
          <a:p>
            <a:r>
              <a:rPr lang="de-DE" b="1" dirty="0" smtClean="0"/>
              <a:t>Wie wird die Zusammenarbeit/Therapie/ gemeinsame </a:t>
            </a:r>
            <a:r>
              <a:rPr lang="de-DE" b="1" dirty="0" err="1" smtClean="0"/>
              <a:t>Utilisation</a:t>
            </a:r>
            <a:r>
              <a:rPr lang="de-DE" b="1" dirty="0" smtClean="0"/>
              <a:t> beschrieben?</a:t>
            </a:r>
            <a:endParaRPr lang="de-DE" dirty="0"/>
          </a:p>
          <a:p>
            <a:r>
              <a:rPr lang="de-DE" dirty="0" smtClean="0"/>
              <a:t>Was geschieht auf der Prozessebene?</a:t>
            </a:r>
          </a:p>
          <a:p>
            <a:r>
              <a:rPr lang="de-DE" dirty="0" smtClean="0"/>
              <a:t>Was geschieht auf der Schleifenebene?</a:t>
            </a:r>
          </a:p>
          <a:p>
            <a:r>
              <a:rPr lang="de-DE" dirty="0" smtClean="0"/>
              <a:t>Was geschieht auf der Metaebene?</a:t>
            </a: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57199" y="155568"/>
            <a:ext cx="8523167" cy="379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1100" b="1" dirty="0" smtClean="0"/>
              <a:t>DGSF – Jahrestagung 2012 Freiburg  		Anne M. Lang: Hypnosystemisches Vorgehen: Modelle, Erweiterungen, Verstärkungen          </a:t>
            </a:r>
            <a:endParaRPr lang="de-DE" sz="11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0" r="2940"/>
          <a:stretch>
            <a:fillRect/>
          </a:stretch>
        </p:blipFill>
        <p:spPr bwMode="auto">
          <a:xfrm>
            <a:off x="8549138" y="327240"/>
            <a:ext cx="431229" cy="31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3605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91784"/>
            <a:ext cx="8229600" cy="5740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Dieses vorgestellte Vorgehen ist Grundlage der Konzeption folgender jährlicher Weiterbildungsreihen:</a:t>
            </a:r>
          </a:p>
          <a:p>
            <a:pPr marL="0" indent="0">
              <a:buNone/>
            </a:pPr>
            <a:endParaRPr lang="de-DE" sz="1800" dirty="0" smtClean="0"/>
          </a:p>
          <a:p>
            <a:r>
              <a:rPr lang="de-DE" sz="1800" dirty="0" smtClean="0"/>
              <a:t>„</a:t>
            </a:r>
            <a:r>
              <a:rPr lang="de-DE" sz="1800" b="1" dirty="0" smtClean="0"/>
              <a:t>Ressourcenerzeugende Beratung</a:t>
            </a:r>
            <a:r>
              <a:rPr lang="de-DE" sz="1800" dirty="0" smtClean="0"/>
              <a:t>“, konzipiert von mir und organisiert über die DPA. Sie besteht aus 6 Modulen mit systemischen, </a:t>
            </a:r>
            <a:r>
              <a:rPr lang="de-DE" sz="1800" dirty="0" err="1" smtClean="0"/>
              <a:t>ericksonschen</a:t>
            </a:r>
            <a:r>
              <a:rPr lang="de-DE" sz="1800" dirty="0" smtClean="0"/>
              <a:t> und lösungsorientierten Modulen und 3 übergreifenden Rahmenmodulen. Dazu kommen Supervision und Projektarbeit.</a:t>
            </a:r>
          </a:p>
          <a:p>
            <a:endParaRPr lang="de-DE" sz="1800" dirty="0"/>
          </a:p>
          <a:p>
            <a:r>
              <a:rPr lang="de-DE" sz="1800" dirty="0" smtClean="0"/>
              <a:t>Sie ist auch bestimmend eingeflossen in die Bonner Weiterbildung: “</a:t>
            </a:r>
            <a:r>
              <a:rPr lang="de-DE" sz="1800" b="1" dirty="0" smtClean="0"/>
              <a:t>Hypnosystemische Kommunikation- Gesprächsführung nach M. Erickson für Coaching und Beratung</a:t>
            </a:r>
            <a:r>
              <a:rPr lang="de-DE" sz="1800" dirty="0" smtClean="0"/>
              <a:t>“ 8 Grundmodule, 4 Anwendungsmodule, Supervision</a:t>
            </a:r>
          </a:p>
          <a:p>
            <a:endParaRPr lang="de-DE" sz="1800" dirty="0" smtClean="0"/>
          </a:p>
          <a:p>
            <a:r>
              <a:rPr lang="de-DE" sz="1800" dirty="0" smtClean="0"/>
              <a:t>Beide Curricula sind ausbaufähig zum </a:t>
            </a:r>
            <a:r>
              <a:rPr lang="de-DE" sz="1800" b="1" dirty="0" smtClean="0"/>
              <a:t>„Systemischen Coaching“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b="1" dirty="0" smtClean="0"/>
              <a:t>Weitere Information:  </a:t>
            </a:r>
            <a:r>
              <a:rPr lang="de-DE" sz="1800" b="1" dirty="0" smtClean="0">
                <a:hlinkClick r:id="rId2"/>
              </a:rPr>
              <a:t>www.institut-</a:t>
            </a:r>
            <a:r>
              <a:rPr lang="de-DE" sz="1800" b="1" dirty="0" smtClean="0">
                <a:hlinkClick r:id="rId2"/>
              </a:rPr>
              <a:t>systeme.de</a:t>
            </a:r>
            <a:endParaRPr lang="de-DE" sz="1800" b="1" dirty="0" smtClean="0"/>
          </a:p>
          <a:p>
            <a:pPr marL="0" indent="0">
              <a:buNone/>
            </a:pPr>
            <a:endParaRPr lang="de-DE" sz="1800" b="1" dirty="0"/>
          </a:p>
          <a:p>
            <a:pPr marL="0" indent="0">
              <a:buNone/>
            </a:pPr>
            <a:r>
              <a:rPr lang="de-DE" sz="1800" b="1" dirty="0" smtClean="0"/>
              <a:t>Da der Workshop live aufgezeichnet wurde, besteht auch die Möglichkeit, diese </a:t>
            </a:r>
          </a:p>
          <a:p>
            <a:pPr marL="0" indent="0">
              <a:buNone/>
            </a:pPr>
            <a:r>
              <a:rPr lang="de-DE" sz="1800" b="1" dirty="0" smtClean="0"/>
              <a:t>CD bei </a:t>
            </a:r>
            <a:r>
              <a:rPr lang="de-DE" sz="1800" b="1" dirty="0"/>
              <a:t>A</a:t>
            </a:r>
            <a:r>
              <a:rPr lang="de-DE" sz="1800" b="1" dirty="0" smtClean="0"/>
              <a:t>uditorium Netzwerk zu erwerben: </a:t>
            </a:r>
            <a:r>
              <a:rPr lang="de-DE" sz="1800" b="1" dirty="0" err="1" smtClean="0"/>
              <a:t>www.auditorium</a:t>
            </a:r>
            <a:r>
              <a:rPr lang="de-DE" sz="1800" b="1" smtClean="0"/>
              <a:t>-netzwerk.de</a:t>
            </a:r>
            <a:endParaRPr lang="de-DE" sz="1800" b="1" dirty="0" smtClean="0"/>
          </a:p>
          <a:p>
            <a:pPr marL="0" indent="0">
              <a:buNone/>
            </a:pPr>
            <a:endParaRPr lang="de-DE" sz="1800" b="1" dirty="0" smtClean="0"/>
          </a:p>
          <a:p>
            <a:pPr marL="0" indent="0">
              <a:buNone/>
            </a:pPr>
            <a:endParaRPr lang="de-DE" sz="1800" b="1" dirty="0"/>
          </a:p>
          <a:p>
            <a:pPr marL="0" indent="0">
              <a:buNone/>
            </a:pPr>
            <a:endParaRPr lang="de-DE" sz="1800" b="1" dirty="0" smtClean="0"/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Titel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392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1100" b="1" dirty="0" smtClean="0"/>
              <a:t>DGSF – Jahrestagung 2012 Freiburg  		Anne M. Lang: Hypnosystemisches Vorgehen: Modelle, Erweiterungen, Verstärkungen           </a:t>
            </a:r>
            <a:endParaRPr lang="de-DE" sz="11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0" r="2940"/>
          <a:stretch>
            <a:fillRect/>
          </a:stretch>
        </p:blipFill>
        <p:spPr bwMode="auto">
          <a:xfrm>
            <a:off x="8549138" y="327240"/>
            <a:ext cx="431229" cy="31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682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25992" y="854926"/>
            <a:ext cx="8415940" cy="582829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sz="2600" b="1" dirty="0" smtClean="0"/>
              <a:t>Systemisch: „Es geht um </a:t>
            </a:r>
            <a:r>
              <a:rPr lang="de-DE" sz="2600" b="1" dirty="0"/>
              <a:t>mehr als man im Therapie- /Beratungszimmer </a:t>
            </a:r>
            <a:endParaRPr lang="de-DE" sz="2600" b="1" dirty="0" smtClean="0"/>
          </a:p>
          <a:p>
            <a:pPr marL="0" indent="0">
              <a:buNone/>
            </a:pPr>
            <a:r>
              <a:rPr lang="de-DE" sz="2600" b="1" dirty="0" smtClean="0"/>
              <a:t>sieht</a:t>
            </a:r>
            <a:r>
              <a:rPr lang="de-DE" sz="2600" b="1" dirty="0"/>
              <a:t>, hört, versteht</a:t>
            </a:r>
            <a:r>
              <a:rPr lang="de-DE" sz="2600" b="1" dirty="0" smtClean="0"/>
              <a:t>, wahrnimmt, einschätzt, einordnet..........!“</a:t>
            </a:r>
          </a:p>
          <a:p>
            <a:pPr marL="0" indent="0">
              <a:buNone/>
            </a:pPr>
            <a:endParaRPr lang="de-DE" sz="2600" b="1" dirty="0" smtClean="0"/>
          </a:p>
          <a:p>
            <a:r>
              <a:rPr lang="de-DE" sz="2300" b="1" dirty="0" smtClean="0"/>
              <a:t>Man </a:t>
            </a:r>
            <a:r>
              <a:rPr lang="de-DE" sz="2300" b="1" u="sng" dirty="0"/>
              <a:t>sieht</a:t>
            </a:r>
            <a:r>
              <a:rPr lang="de-DE" sz="2300" b="1" dirty="0"/>
              <a:t> </a:t>
            </a:r>
            <a:r>
              <a:rPr lang="de-DE" sz="2300" b="1" dirty="0" smtClean="0"/>
              <a:t>vielleicht z.B</a:t>
            </a:r>
            <a:r>
              <a:rPr lang="de-DE" sz="2300" dirty="0"/>
              <a:t>. nur </a:t>
            </a:r>
            <a:r>
              <a:rPr lang="de-DE" sz="2300" dirty="0" smtClean="0"/>
              <a:t>einen Menschen/ ein Subsystem/das äußere System</a:t>
            </a:r>
          </a:p>
          <a:p>
            <a:pPr marL="0" indent="0">
              <a:buNone/>
            </a:pPr>
            <a:r>
              <a:rPr lang="de-DE" sz="2300" b="1" dirty="0" smtClean="0"/>
              <a:t>- </a:t>
            </a:r>
            <a:r>
              <a:rPr lang="de-DE" sz="2300" b="1" dirty="0"/>
              <a:t>es geht aber um </a:t>
            </a:r>
            <a:r>
              <a:rPr lang="de-DE" sz="2300" dirty="0"/>
              <a:t>ein </a:t>
            </a:r>
            <a:r>
              <a:rPr lang="de-DE" sz="2300" dirty="0" smtClean="0"/>
              <a:t>weitere vernetzte Systeme mit </a:t>
            </a:r>
            <a:r>
              <a:rPr lang="de-DE" sz="2300" dirty="0" err="1" smtClean="0"/>
              <a:t>ment</a:t>
            </a:r>
            <a:r>
              <a:rPr lang="de-DE" sz="2300" dirty="0" smtClean="0"/>
              <a:t>., soz., komm. reflexiven Elementen</a:t>
            </a:r>
            <a:endParaRPr lang="de-DE" sz="2300" dirty="0"/>
          </a:p>
          <a:p>
            <a:r>
              <a:rPr lang="de-DE" sz="2300" b="1" dirty="0"/>
              <a:t>M</a:t>
            </a:r>
            <a:r>
              <a:rPr lang="de-DE" sz="2300" b="1" dirty="0" smtClean="0"/>
              <a:t>an </a:t>
            </a:r>
            <a:r>
              <a:rPr lang="de-DE" sz="2300" b="1" u="sng" dirty="0"/>
              <a:t>hört</a:t>
            </a:r>
            <a:r>
              <a:rPr lang="de-DE" sz="2300" b="1" dirty="0"/>
              <a:t> </a:t>
            </a:r>
            <a:r>
              <a:rPr lang="de-DE" sz="2300" b="1" dirty="0" smtClean="0"/>
              <a:t>Problemgeschichte</a:t>
            </a:r>
          </a:p>
          <a:p>
            <a:pPr marL="0" indent="0">
              <a:buNone/>
            </a:pPr>
            <a:r>
              <a:rPr lang="de-DE" sz="2300" b="1" dirty="0" smtClean="0"/>
              <a:t>- </a:t>
            </a:r>
            <a:r>
              <a:rPr lang="de-DE" sz="2300" b="1" dirty="0"/>
              <a:t>es geht aber um </a:t>
            </a:r>
            <a:r>
              <a:rPr lang="de-DE" sz="2300" dirty="0"/>
              <a:t>die ganze </a:t>
            </a:r>
            <a:r>
              <a:rPr lang="de-DE" sz="2300" dirty="0" smtClean="0"/>
              <a:t>Person/das ganze </a:t>
            </a:r>
            <a:r>
              <a:rPr lang="de-DE" sz="2300" dirty="0"/>
              <a:t>S</a:t>
            </a:r>
            <a:r>
              <a:rPr lang="de-DE" sz="2300" dirty="0" smtClean="0"/>
              <a:t>ystem </a:t>
            </a:r>
            <a:r>
              <a:rPr lang="de-DE" sz="2300" dirty="0"/>
              <a:t>mit </a:t>
            </a:r>
            <a:r>
              <a:rPr lang="de-DE" sz="2300" dirty="0" smtClean="0"/>
              <a:t>ihren/seinen </a:t>
            </a:r>
            <a:r>
              <a:rPr lang="de-DE" sz="2300" b="1" dirty="0" smtClean="0"/>
              <a:t>Möglichkeiten</a:t>
            </a:r>
            <a:endParaRPr lang="de-DE" sz="2300" dirty="0" smtClean="0"/>
          </a:p>
          <a:p>
            <a:r>
              <a:rPr lang="de-DE" sz="2300" b="1" dirty="0"/>
              <a:t>M</a:t>
            </a:r>
            <a:r>
              <a:rPr lang="de-DE" sz="2300" b="1" dirty="0" smtClean="0"/>
              <a:t>an </a:t>
            </a:r>
            <a:r>
              <a:rPr lang="de-DE" sz="2300" b="1" u="sng" dirty="0" smtClean="0"/>
              <a:t>versteht </a:t>
            </a:r>
            <a:r>
              <a:rPr lang="de-DE" sz="2300" b="1" dirty="0" smtClean="0"/>
              <a:t>das, was</a:t>
            </a:r>
            <a:r>
              <a:rPr lang="de-DE" sz="2300" dirty="0" smtClean="0"/>
              <a:t> man verstehen kann</a:t>
            </a:r>
          </a:p>
          <a:p>
            <a:pPr marL="0" indent="0">
              <a:buNone/>
            </a:pPr>
            <a:r>
              <a:rPr lang="de-DE" sz="2300" b="1" dirty="0" smtClean="0"/>
              <a:t>- es geht aber um </a:t>
            </a:r>
            <a:r>
              <a:rPr lang="de-DE" sz="2300" dirty="0" smtClean="0"/>
              <a:t>die Wirklichkeit7Selbstorganisation des/</a:t>
            </a:r>
            <a:r>
              <a:rPr lang="de-DE" sz="2300" dirty="0" err="1" smtClean="0"/>
              <a:t>r</a:t>
            </a:r>
            <a:r>
              <a:rPr lang="de-DE" sz="2300" dirty="0" smtClean="0"/>
              <a:t> anderen</a:t>
            </a:r>
          </a:p>
          <a:p>
            <a:r>
              <a:rPr lang="de-DE" sz="2300" b="1" dirty="0" smtClean="0"/>
              <a:t>Man </a:t>
            </a:r>
            <a:r>
              <a:rPr lang="de-DE" sz="2300" b="1" u="sng" dirty="0" smtClean="0"/>
              <a:t>nimmt wahr </a:t>
            </a:r>
            <a:r>
              <a:rPr lang="de-DE" sz="2300" b="1" dirty="0" smtClean="0"/>
              <a:t>das, was </a:t>
            </a:r>
            <a:r>
              <a:rPr lang="de-DE" sz="2300" dirty="0" smtClean="0"/>
              <a:t>man wahrnehmen kann</a:t>
            </a:r>
          </a:p>
          <a:p>
            <a:pPr marL="0" indent="0">
              <a:buNone/>
            </a:pPr>
            <a:r>
              <a:rPr lang="de-DE" sz="2300" b="1" dirty="0" smtClean="0"/>
              <a:t>- es geht aber darum</a:t>
            </a:r>
            <a:r>
              <a:rPr lang="de-DE" sz="2300" dirty="0" smtClean="0"/>
              <a:t>, dass man im System selbst Beobachter ist, mitagiert und erzeugt </a:t>
            </a:r>
          </a:p>
          <a:p>
            <a:r>
              <a:rPr lang="de-DE" sz="2300" b="1" dirty="0" smtClean="0"/>
              <a:t>Man </a:t>
            </a:r>
            <a:r>
              <a:rPr lang="de-DE" sz="2300" b="1" u="sng" dirty="0" smtClean="0"/>
              <a:t>schätzt ein </a:t>
            </a:r>
            <a:r>
              <a:rPr lang="de-DE" sz="2300" b="1" dirty="0" smtClean="0"/>
              <a:t>das, was </a:t>
            </a:r>
            <a:r>
              <a:rPr lang="de-DE" sz="2300" dirty="0" smtClean="0"/>
              <a:t>der </a:t>
            </a:r>
            <a:r>
              <a:rPr lang="de-DE" sz="2300" b="1" dirty="0" smtClean="0"/>
              <a:t>Kontext </a:t>
            </a:r>
            <a:r>
              <a:rPr lang="de-DE" sz="2300" dirty="0" smtClean="0"/>
              <a:t>vorgibt</a:t>
            </a:r>
          </a:p>
          <a:p>
            <a:pPr marL="0" indent="0">
              <a:buNone/>
            </a:pPr>
            <a:r>
              <a:rPr lang="de-DE" sz="2300" dirty="0" smtClean="0"/>
              <a:t>- </a:t>
            </a:r>
            <a:r>
              <a:rPr lang="de-DE" sz="2300" b="1" dirty="0" smtClean="0"/>
              <a:t>es geht aber darum</a:t>
            </a:r>
            <a:r>
              <a:rPr lang="de-DE" sz="2300" dirty="0" smtClean="0"/>
              <a:t>, kontextübergreifend „im Leben“ Ausnahmen zu finden</a:t>
            </a:r>
          </a:p>
          <a:p>
            <a:r>
              <a:rPr lang="de-DE" sz="2300" b="1" dirty="0" smtClean="0"/>
              <a:t>Man </a:t>
            </a:r>
            <a:r>
              <a:rPr lang="de-DE" sz="2300" b="1" u="sng" dirty="0" smtClean="0"/>
              <a:t>ordnet ein </a:t>
            </a:r>
            <a:r>
              <a:rPr lang="de-DE" sz="2300" b="1" dirty="0" smtClean="0"/>
              <a:t>das, was</a:t>
            </a:r>
            <a:r>
              <a:rPr lang="de-DE" sz="2300" dirty="0" smtClean="0"/>
              <a:t> sein „sicheres“ </a:t>
            </a:r>
            <a:r>
              <a:rPr lang="de-DE" sz="2300" b="1" dirty="0" smtClean="0"/>
              <a:t>Fachwissen</a:t>
            </a:r>
            <a:r>
              <a:rPr lang="de-DE" sz="2300" dirty="0" smtClean="0"/>
              <a:t> vorgibt</a:t>
            </a:r>
          </a:p>
          <a:p>
            <a:pPr marL="0" indent="0">
              <a:buNone/>
            </a:pPr>
            <a:r>
              <a:rPr lang="de-DE" sz="2300" b="1" dirty="0" smtClean="0"/>
              <a:t>- es geht aber darum</a:t>
            </a:r>
            <a:r>
              <a:rPr lang="de-DE" sz="2300" dirty="0" smtClean="0"/>
              <a:t>, weit darüber hinaus offen zu sein</a:t>
            </a:r>
          </a:p>
          <a:p>
            <a:pPr marL="0" indent="0" algn="ctr">
              <a:buNone/>
            </a:pPr>
            <a:endParaRPr lang="de-DE" sz="2300" b="1" dirty="0" smtClean="0"/>
          </a:p>
          <a:p>
            <a:pPr marL="0" indent="0">
              <a:buNone/>
            </a:pPr>
            <a:r>
              <a:rPr lang="de-DE" sz="2600" b="1" dirty="0" smtClean="0"/>
              <a:t>„</a:t>
            </a:r>
            <a:r>
              <a:rPr lang="de-DE" sz="2600" b="1" dirty="0" err="1"/>
              <a:t>Hypno</a:t>
            </a:r>
            <a:r>
              <a:rPr lang="de-DE" sz="2600" b="1" dirty="0"/>
              <a:t>“ -  die Erzeugung von (psycho-mentaler-körperlich-sozialer) </a:t>
            </a:r>
            <a:r>
              <a:rPr lang="de-DE" sz="2600" b="1" dirty="0" smtClean="0"/>
              <a:t>Wirklichkeit</a:t>
            </a:r>
          </a:p>
          <a:p>
            <a:r>
              <a:rPr lang="de-DE" sz="2200" b="1" dirty="0" smtClean="0"/>
              <a:t>durch die Arbeit mit </a:t>
            </a:r>
            <a:r>
              <a:rPr lang="de-DE" sz="2200" b="1" dirty="0"/>
              <a:t>der </a:t>
            </a:r>
            <a:r>
              <a:rPr lang="de-DE" sz="2200" b="1" dirty="0" smtClean="0"/>
              <a:t>Aufmerksamkeit des Klienten, deren Fokussierung, deren Verschiebung, deren Erweiterung, </a:t>
            </a:r>
          </a:p>
          <a:p>
            <a:r>
              <a:rPr lang="de-DE" sz="2200" b="1" dirty="0" smtClean="0"/>
              <a:t>Eine </a:t>
            </a:r>
            <a:r>
              <a:rPr lang="de-DE" sz="2200" b="1" dirty="0"/>
              <a:t>Suggestion </a:t>
            </a:r>
            <a:r>
              <a:rPr lang="de-DE" sz="2200" b="1" dirty="0" smtClean="0"/>
              <a:t>z.B. ist ein Vorstellungsangebot., dem der Klient folgt.</a:t>
            </a:r>
          </a:p>
          <a:p>
            <a:r>
              <a:rPr lang="de-DE" sz="2200" b="1" dirty="0" smtClean="0"/>
              <a:t>Je nachdem, wie das erwidert wird, wird individuell angeknüpft.</a:t>
            </a:r>
          </a:p>
          <a:p>
            <a:r>
              <a:rPr lang="de-DE" sz="2200" b="1" dirty="0" smtClean="0"/>
              <a:t>Eine Implikation ist eine Suggestion, die unreflektiert o. reflektiert in der Kommunikation enthalten ist </a:t>
            </a:r>
            <a:endParaRPr lang="de-DE" sz="2200" b="1" dirty="0"/>
          </a:p>
          <a:p>
            <a:endParaRPr lang="de-DE" sz="2200" dirty="0"/>
          </a:p>
          <a:p>
            <a:pPr algn="ctr"/>
            <a:endParaRPr lang="de-DE" sz="1700" dirty="0"/>
          </a:p>
          <a:p>
            <a:endParaRPr lang="de-DE" sz="1700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6225"/>
          </a:xfrm>
        </p:spPr>
        <p:txBody>
          <a:bodyPr>
            <a:normAutofit/>
          </a:bodyPr>
          <a:lstStyle/>
          <a:p>
            <a:pPr algn="l"/>
            <a:r>
              <a:rPr lang="de-DE" sz="1100" b="1" dirty="0"/>
              <a:t>DGSF – Jahrestagung 2012 </a:t>
            </a:r>
            <a:r>
              <a:rPr lang="de-DE" sz="1100" b="1" dirty="0" smtClean="0"/>
              <a:t>Freiburg  		Anne M. Lang: Hypnosystemisches Vorgehen: Modelle</a:t>
            </a:r>
            <a:r>
              <a:rPr lang="de-DE" sz="1100" b="1" dirty="0"/>
              <a:t>, Erweiterungen, </a:t>
            </a:r>
            <a:r>
              <a:rPr lang="de-DE" sz="1100" b="1" dirty="0" smtClean="0"/>
              <a:t>Verstärkungen         </a:t>
            </a:r>
            <a:endParaRPr lang="de-DE" sz="11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0" r="2940"/>
          <a:stretch>
            <a:fillRect/>
          </a:stretch>
        </p:blipFill>
        <p:spPr bwMode="auto">
          <a:xfrm>
            <a:off x="8549138" y="327240"/>
            <a:ext cx="431229" cy="31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9461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0619" y="274639"/>
            <a:ext cx="8779748" cy="353918"/>
          </a:xfrm>
        </p:spPr>
        <p:txBody>
          <a:bodyPr>
            <a:normAutofit/>
          </a:bodyPr>
          <a:lstStyle/>
          <a:p>
            <a:pPr algn="l"/>
            <a:r>
              <a:rPr lang="de-DE" sz="1100" b="1" dirty="0"/>
              <a:t>DGSF – Jahrestagung 2012 </a:t>
            </a:r>
            <a:r>
              <a:rPr lang="de-DE" sz="1100" b="1" dirty="0" smtClean="0"/>
              <a:t>Freiburg  		Anne M. Lang: Hypnosystemisches Vorgehen: Modelle</a:t>
            </a:r>
            <a:r>
              <a:rPr lang="de-DE" sz="1100" b="1" dirty="0"/>
              <a:t>, Erweiterungen, </a:t>
            </a:r>
            <a:r>
              <a:rPr lang="de-DE" sz="1100" b="1" dirty="0" smtClean="0"/>
              <a:t>Verstärkungen        </a:t>
            </a:r>
            <a:endParaRPr lang="de-DE" sz="110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4002" y="1552992"/>
            <a:ext cx="4086613" cy="525935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sz="3300" b="1" dirty="0" err="1" smtClean="0"/>
              <a:t>Hypno</a:t>
            </a:r>
            <a:r>
              <a:rPr lang="de-DE" sz="3300" b="1" dirty="0" smtClean="0"/>
              <a:t> beschäftigt sich mit....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Sprache und ihrer Suggestion</a:t>
            </a:r>
          </a:p>
          <a:p>
            <a:r>
              <a:rPr lang="de-DE" dirty="0"/>
              <a:t>Kommunikation als </a:t>
            </a:r>
            <a:r>
              <a:rPr lang="de-DE" dirty="0" smtClean="0"/>
              <a:t>Suggestion</a:t>
            </a:r>
          </a:p>
          <a:p>
            <a:r>
              <a:rPr lang="de-DE" dirty="0" smtClean="0"/>
              <a:t>Modelle (Therapiemodelle) und ihre Suggestion</a:t>
            </a:r>
          </a:p>
          <a:p>
            <a:r>
              <a:rPr lang="de-DE" dirty="0" smtClean="0"/>
              <a:t>Problemsituation und ihre Suggestion</a:t>
            </a:r>
          </a:p>
          <a:p>
            <a:r>
              <a:rPr lang="de-DE" dirty="0" smtClean="0"/>
              <a:t>Aufmerksamkeit und ihre Suggestion</a:t>
            </a:r>
          </a:p>
          <a:p>
            <a:r>
              <a:rPr lang="de-DE" dirty="0" smtClean="0"/>
              <a:t>Ressourcen/Zieltrance und ihre Suggestion</a:t>
            </a:r>
          </a:p>
          <a:p>
            <a:r>
              <a:rPr lang="de-DE" dirty="0" smtClean="0"/>
              <a:t>Interventionen (Fragen, </a:t>
            </a:r>
            <a:r>
              <a:rPr lang="de-DE" dirty="0" err="1" smtClean="0"/>
              <a:t>Reframen</a:t>
            </a:r>
            <a:r>
              <a:rPr lang="de-DE" dirty="0" smtClean="0"/>
              <a:t>/ Paradoxien) und ihre Suggestionen</a:t>
            </a:r>
            <a:endParaRPr lang="de-DE" dirty="0"/>
          </a:p>
          <a:p>
            <a:endParaRPr lang="de-DE" dirty="0" smtClean="0"/>
          </a:p>
          <a:p>
            <a:r>
              <a:rPr lang="de-DE" dirty="0" smtClean="0"/>
              <a:t>Dissoziation als suggestives Prinzip</a:t>
            </a:r>
          </a:p>
          <a:p>
            <a:r>
              <a:rPr lang="de-DE" dirty="0"/>
              <a:t>Assoziation als suggestives </a:t>
            </a:r>
            <a:r>
              <a:rPr lang="de-DE" dirty="0" smtClean="0"/>
              <a:t>Prinzip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Haltungen und ihre Suggestion z.B. „der Klient als sein Experte“</a:t>
            </a:r>
          </a:p>
          <a:p>
            <a:r>
              <a:rPr lang="de-DE" dirty="0" smtClean="0"/>
              <a:t>Usw.</a:t>
            </a:r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38039" y="1235072"/>
            <a:ext cx="4947661" cy="560089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sz="3300" b="1" dirty="0" smtClean="0"/>
              <a:t>Systemisches Denken und Vorgehen beschäftigt sich mit </a:t>
            </a:r>
            <a:r>
              <a:rPr lang="de-DE" b="1" dirty="0" smtClean="0"/>
              <a:t>......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Sprachphilosophie</a:t>
            </a:r>
          </a:p>
          <a:p>
            <a:r>
              <a:rPr lang="de-DE" dirty="0" smtClean="0"/>
              <a:t>Zielklärung- Zentrierung von komplexer Wirklichkeit</a:t>
            </a:r>
          </a:p>
          <a:p>
            <a:r>
              <a:rPr lang="de-DE" dirty="0" smtClean="0"/>
              <a:t>Auftragsklärung- Zentrierung auf Kontext und Setting</a:t>
            </a:r>
          </a:p>
          <a:p>
            <a:r>
              <a:rPr lang="de-DE" dirty="0" smtClean="0"/>
              <a:t>Fokusveränderungen durch Interventionen 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z.B. </a:t>
            </a:r>
            <a:r>
              <a:rPr lang="de-DE" dirty="0" err="1" smtClean="0"/>
              <a:t>Reframen</a:t>
            </a:r>
            <a:r>
              <a:rPr lang="de-DE" dirty="0" smtClean="0"/>
              <a:t>, </a:t>
            </a:r>
            <a:r>
              <a:rPr lang="de-DE" dirty="0" err="1" smtClean="0"/>
              <a:t>Umkonnotieren</a:t>
            </a:r>
            <a:r>
              <a:rPr lang="de-DE" dirty="0" smtClean="0"/>
              <a:t>, Paradoxien 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der Kommunikation beachten, 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Zirkel beachten usw.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Metaperspektive und Informationsgewinn</a:t>
            </a:r>
          </a:p>
          <a:p>
            <a:r>
              <a:rPr lang="de-DE" dirty="0" smtClean="0"/>
              <a:t>Unterschiedsbildung und ihre Wirklichkeitsschaffung</a:t>
            </a:r>
          </a:p>
          <a:p>
            <a:r>
              <a:rPr lang="de-DE" dirty="0" smtClean="0"/>
              <a:t>Perspektivenwechsel und Infogewinn</a:t>
            </a:r>
          </a:p>
          <a:p>
            <a:r>
              <a:rPr lang="de-DE" dirty="0" smtClean="0"/>
              <a:t>Erweitern und Aufweichen 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von </a:t>
            </a:r>
            <a:r>
              <a:rPr lang="de-DE" dirty="0" err="1" smtClean="0"/>
              <a:t>Konstrukten</a:t>
            </a:r>
            <a:r>
              <a:rPr lang="de-DE" dirty="0" smtClean="0"/>
              <a:t>, Kommunikation</a:t>
            </a:r>
          </a:p>
          <a:p>
            <a:r>
              <a:rPr lang="de-DE" dirty="0" smtClean="0"/>
              <a:t>Konzept der Selbstorganisation</a:t>
            </a:r>
          </a:p>
          <a:p>
            <a:r>
              <a:rPr lang="de-DE" dirty="0"/>
              <a:t>u</a:t>
            </a:r>
            <a:r>
              <a:rPr lang="de-DE" dirty="0" smtClean="0"/>
              <a:t>nd </a:t>
            </a:r>
            <a:r>
              <a:rPr lang="de-DE" dirty="0" err="1" smtClean="0"/>
              <a:t>Selbstreferentialität</a:t>
            </a:r>
            <a:r>
              <a:rPr lang="de-DE" dirty="0" smtClean="0"/>
              <a:t> und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 ihre Implikation</a:t>
            </a:r>
          </a:p>
          <a:p>
            <a:endParaRPr lang="de-DE" dirty="0" smtClean="0"/>
          </a:p>
          <a:p>
            <a:r>
              <a:rPr lang="de-DE" dirty="0" smtClean="0"/>
              <a:t>Haltungen: Neutralität zur Veränderung, </a:t>
            </a:r>
          </a:p>
          <a:p>
            <a:pPr marL="0" indent="0">
              <a:buNone/>
            </a:pPr>
            <a:r>
              <a:rPr lang="de-DE" dirty="0" smtClean="0"/>
              <a:t>       „der </a:t>
            </a:r>
            <a:r>
              <a:rPr lang="de-DE" dirty="0"/>
              <a:t>Klient als sein </a:t>
            </a:r>
            <a:r>
              <a:rPr lang="de-DE" dirty="0" smtClean="0"/>
              <a:t>Experte“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0" r="2940"/>
          <a:stretch>
            <a:fillRect/>
          </a:stretch>
        </p:blipFill>
        <p:spPr bwMode="auto">
          <a:xfrm>
            <a:off x="8549138" y="327240"/>
            <a:ext cx="431229" cy="31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2597471" y="641373"/>
            <a:ext cx="34549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 smtClean="0"/>
              <a:t>Warum Hypno-systemisch: </a:t>
            </a:r>
          </a:p>
          <a:p>
            <a:pPr algn="ctr"/>
            <a:r>
              <a:rPr lang="de-DE" b="1" dirty="0" smtClean="0"/>
              <a:t>Wo liegen die Gemeinsamkeiten ?</a:t>
            </a:r>
          </a:p>
          <a:p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745730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97784" y="1106966"/>
            <a:ext cx="7619661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Gemeinsame Wurzeln – gemeinsame Haltungen- gemeinsame Tools</a:t>
            </a:r>
          </a:p>
          <a:p>
            <a:endParaRPr lang="de-DE" b="1" dirty="0" smtClean="0"/>
          </a:p>
          <a:p>
            <a:r>
              <a:rPr lang="de-DE" b="1" dirty="0" smtClean="0"/>
              <a:t>M. Erickson: </a:t>
            </a:r>
            <a:r>
              <a:rPr lang="de-DE" dirty="0" smtClean="0"/>
              <a:t>Zukunftsorientierung, Ressourcenorientierung, mehr als biographische Linearität und Kausalität</a:t>
            </a:r>
          </a:p>
          <a:p>
            <a:endParaRPr lang="de-DE" dirty="0" smtClean="0"/>
          </a:p>
          <a:p>
            <a:r>
              <a:rPr lang="de-DE" b="1" dirty="0" smtClean="0"/>
              <a:t>P. Watzlawick: </a:t>
            </a:r>
            <a:r>
              <a:rPr lang="de-DE" dirty="0" smtClean="0"/>
              <a:t>Kommunikation, Hypnose, </a:t>
            </a:r>
          </a:p>
          <a:p>
            <a:endParaRPr lang="de-DE" dirty="0" smtClean="0"/>
          </a:p>
          <a:p>
            <a:r>
              <a:rPr lang="de-DE" b="1" dirty="0" smtClean="0"/>
              <a:t>J. Haley: </a:t>
            </a:r>
            <a:r>
              <a:rPr lang="de-DE" dirty="0" smtClean="0"/>
              <a:t>Die Psychotherapie Milton Ericksons; </a:t>
            </a:r>
          </a:p>
          <a:p>
            <a:endParaRPr lang="de-DE" dirty="0" smtClean="0"/>
          </a:p>
          <a:p>
            <a:r>
              <a:rPr lang="de-DE" b="1" dirty="0" smtClean="0"/>
              <a:t>Gregory Bateson: </a:t>
            </a:r>
            <a:r>
              <a:rPr lang="de-DE" dirty="0" smtClean="0"/>
              <a:t>Philosoph des Systemischen Denkens und Freund Ericksons</a:t>
            </a:r>
          </a:p>
          <a:p>
            <a:endParaRPr lang="de-DE" dirty="0" smtClean="0"/>
          </a:p>
          <a:p>
            <a:r>
              <a:rPr lang="de-DE" b="1" dirty="0" err="1" smtClean="0"/>
              <a:t>Bandler</a:t>
            </a:r>
            <a:r>
              <a:rPr lang="de-DE" b="1" dirty="0" smtClean="0"/>
              <a:t> und </a:t>
            </a:r>
            <a:r>
              <a:rPr lang="de-DE" b="1" dirty="0" err="1" smtClean="0"/>
              <a:t>Grinder</a:t>
            </a:r>
            <a:r>
              <a:rPr lang="de-DE" b="1" dirty="0" smtClean="0"/>
              <a:t>, Soziolinguisten: </a:t>
            </a:r>
            <a:r>
              <a:rPr lang="de-DE" dirty="0" smtClean="0"/>
              <a:t>Studenten bei Bateson, „angesetzt“ auf Erickson, um dessen Kommunikation zu studieren</a:t>
            </a:r>
          </a:p>
          <a:p>
            <a:endParaRPr lang="de-DE" dirty="0" smtClean="0"/>
          </a:p>
          <a:p>
            <a:r>
              <a:rPr lang="de-DE" b="1" dirty="0" smtClean="0"/>
              <a:t>St. De </a:t>
            </a:r>
            <a:r>
              <a:rPr lang="de-DE" b="1" dirty="0" err="1" smtClean="0"/>
              <a:t>Shazer</a:t>
            </a:r>
            <a:r>
              <a:rPr lang="de-DE" b="1" dirty="0" smtClean="0"/>
              <a:t> und </a:t>
            </a:r>
            <a:r>
              <a:rPr lang="de-DE" b="1" dirty="0" err="1"/>
              <a:t>I</a:t>
            </a:r>
            <a:r>
              <a:rPr lang="de-DE" b="1" dirty="0" err="1" smtClean="0"/>
              <a:t>nsoo</a:t>
            </a:r>
            <a:r>
              <a:rPr lang="de-DE" b="1" dirty="0" smtClean="0"/>
              <a:t> Kim Berg: </a:t>
            </a:r>
            <a:r>
              <a:rPr lang="de-DE" dirty="0" smtClean="0"/>
              <a:t>„Worte waren ursprünglich Zauber“ „ Mehr als ein Wunder“: beziehen sich auf Erickson: Feenfrage (3 Wünsche, </a:t>
            </a:r>
            <a:r>
              <a:rPr lang="de-DE" dirty="0" err="1" smtClean="0"/>
              <a:t>christal</a:t>
            </a:r>
            <a:r>
              <a:rPr lang="de-DE" dirty="0" smtClean="0"/>
              <a:t> </a:t>
            </a:r>
            <a:r>
              <a:rPr lang="de-DE" dirty="0" err="1" smtClean="0"/>
              <a:t>balls</a:t>
            </a:r>
            <a:r>
              <a:rPr lang="de-DE" dirty="0" smtClean="0"/>
              <a:t>); Erkunden der Wirklichkeit des Pat. </a:t>
            </a:r>
          </a:p>
          <a:p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23167" cy="379412"/>
          </a:xfrm>
        </p:spPr>
        <p:txBody>
          <a:bodyPr>
            <a:normAutofit/>
          </a:bodyPr>
          <a:lstStyle/>
          <a:p>
            <a:pPr algn="l"/>
            <a:r>
              <a:rPr lang="de-DE" sz="1100" b="1" dirty="0"/>
              <a:t>DGSF – Jahrestagung 2012 </a:t>
            </a:r>
            <a:r>
              <a:rPr lang="de-DE" sz="1100" b="1" dirty="0" smtClean="0"/>
              <a:t>Freiburg  		Anne M. Lang: Hypnosystemisches Vorgehen: Modelle</a:t>
            </a:r>
            <a:r>
              <a:rPr lang="de-DE" sz="1100" b="1" dirty="0"/>
              <a:t>, Erweiterungen, </a:t>
            </a:r>
            <a:r>
              <a:rPr lang="de-DE" sz="1100" b="1" dirty="0" smtClean="0"/>
              <a:t>Verstärkungen          </a:t>
            </a:r>
            <a:endParaRPr lang="de-DE" sz="11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0" r="2940"/>
          <a:stretch>
            <a:fillRect/>
          </a:stretch>
        </p:blipFill>
        <p:spPr bwMode="auto">
          <a:xfrm>
            <a:off x="8549138" y="327240"/>
            <a:ext cx="431229" cy="31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5198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57200" y="1269657"/>
            <a:ext cx="8229600" cy="4985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Modelle- Erweiterungen-Verstärkungen</a:t>
            </a:r>
          </a:p>
          <a:p>
            <a:endParaRPr lang="de-DE" dirty="0"/>
          </a:p>
          <a:p>
            <a:r>
              <a:rPr lang="de-DE" dirty="0"/>
              <a:t>Systemisches</a:t>
            </a:r>
            <a:r>
              <a:rPr lang="de-DE" b="1" dirty="0"/>
              <a:t> erweitert</a:t>
            </a:r>
            <a:r>
              <a:rPr lang="de-DE" dirty="0"/>
              <a:t> </a:t>
            </a:r>
            <a:r>
              <a:rPr lang="de-DE" dirty="0" smtClean="0"/>
              <a:t>Hypnotherapeutisches durch:</a:t>
            </a:r>
            <a:endParaRPr lang="de-DE" dirty="0"/>
          </a:p>
          <a:p>
            <a:pPr marL="285750" indent="-285750">
              <a:buFontTx/>
              <a:buChar char="-"/>
            </a:pPr>
            <a:r>
              <a:rPr lang="de-DE" sz="1600" dirty="0" smtClean="0"/>
              <a:t>Das Beachten von vernetzten, rekursiven  Wirkungen im internen und sozialen System</a:t>
            </a:r>
          </a:p>
          <a:p>
            <a:pPr marL="285750" indent="-285750">
              <a:buFontTx/>
              <a:buChar char="-"/>
            </a:pPr>
            <a:r>
              <a:rPr lang="de-DE" sz="1600" dirty="0" smtClean="0"/>
              <a:t>Das Beachten der Wirkung von Ausrichtung und Zentrierung durch Ziel- und Auftragsklärungen</a:t>
            </a:r>
          </a:p>
          <a:p>
            <a:pPr marL="285750" indent="-285750">
              <a:buFontTx/>
              <a:buChar char="-"/>
            </a:pPr>
            <a:r>
              <a:rPr lang="de-DE" sz="1600" dirty="0" smtClean="0"/>
              <a:t>Das Beachten des Prozesssystems</a:t>
            </a:r>
          </a:p>
          <a:p>
            <a:pPr marL="285750" indent="-285750">
              <a:buFontTx/>
              <a:buChar char="-"/>
            </a:pPr>
            <a:endParaRPr lang="de-DE" sz="1600" dirty="0" smtClean="0"/>
          </a:p>
          <a:p>
            <a:pPr marL="285750" indent="-285750">
              <a:buFontTx/>
              <a:buChar char="-"/>
            </a:pPr>
            <a:endParaRPr lang="de-DE" dirty="0"/>
          </a:p>
          <a:p>
            <a:r>
              <a:rPr lang="de-DE" dirty="0"/>
              <a:t>Hypnotherapeutisches </a:t>
            </a:r>
            <a:r>
              <a:rPr lang="de-DE" b="1" dirty="0"/>
              <a:t>erweitert</a:t>
            </a:r>
            <a:r>
              <a:rPr lang="de-DE" dirty="0"/>
              <a:t> Systemisches durch</a:t>
            </a:r>
            <a:r>
              <a:rPr lang="de-DE" dirty="0" smtClean="0"/>
              <a:t>:</a:t>
            </a:r>
          </a:p>
          <a:p>
            <a:r>
              <a:rPr lang="de-DE" dirty="0" smtClean="0"/>
              <a:t>Das Beachten von Suggestionen und </a:t>
            </a:r>
            <a:r>
              <a:rPr lang="de-DE" dirty="0"/>
              <a:t>d</a:t>
            </a:r>
            <a:r>
              <a:rPr lang="de-DE" dirty="0" smtClean="0"/>
              <a:t>as </a:t>
            </a:r>
            <a:r>
              <a:rPr lang="de-DE" dirty="0"/>
              <a:t>g</a:t>
            </a:r>
            <a:r>
              <a:rPr lang="de-DE" dirty="0" smtClean="0"/>
              <a:t>ezieltere </a:t>
            </a:r>
            <a:r>
              <a:rPr lang="de-DE" dirty="0"/>
              <a:t>E</a:t>
            </a:r>
            <a:r>
              <a:rPr lang="de-DE" dirty="0" smtClean="0"/>
              <a:t>insetzen von systemischen Interventionen:</a:t>
            </a:r>
          </a:p>
          <a:p>
            <a:pPr marL="285750" indent="-285750">
              <a:buFontTx/>
              <a:buChar char="-"/>
            </a:pPr>
            <a:r>
              <a:rPr lang="de-DE" sz="1600" dirty="0" smtClean="0"/>
              <a:t>Die Suggestionen der Zielklärung. Wie dient sie Ausrichtung von neuer Wirklichkeit</a:t>
            </a:r>
          </a:p>
          <a:p>
            <a:pPr marL="285750" indent="-285750">
              <a:buFontTx/>
              <a:buChar char="-"/>
            </a:pPr>
            <a:r>
              <a:rPr lang="de-DE" sz="1600" dirty="0" smtClean="0"/>
              <a:t>Die Suggestionen der Frage-Interventionen mit ihren Implikationen d.h. wie sind sie Sonden in Suchprozesse</a:t>
            </a:r>
          </a:p>
          <a:p>
            <a:pPr marL="285750" indent="-285750">
              <a:buFontTx/>
              <a:buChar char="-"/>
            </a:pPr>
            <a:r>
              <a:rPr lang="de-DE" sz="1600" dirty="0" smtClean="0"/>
              <a:t>Die Suggestionen des Beratungssystems, die Beraterin als  Suggestion</a:t>
            </a:r>
          </a:p>
          <a:p>
            <a:pPr marL="285750" indent="-285750">
              <a:buFontTx/>
              <a:buChar char="-"/>
            </a:pPr>
            <a:r>
              <a:rPr lang="de-DE" sz="1600" dirty="0" smtClean="0"/>
              <a:t>Die Suggestion des Problemsystems und die des Ressourcensystems</a:t>
            </a:r>
          </a:p>
          <a:p>
            <a:pPr marL="285750" indent="-285750">
              <a:buFontTx/>
              <a:buChar char="-"/>
            </a:pPr>
            <a:r>
              <a:rPr lang="de-DE" sz="1600" dirty="0" smtClean="0"/>
              <a:t>Die Suggestion/Verankerung einer Schlussintervention (Bedeutsamkeit schaffen, die Bühne..)</a:t>
            </a:r>
          </a:p>
          <a:p>
            <a:r>
              <a:rPr lang="de-DE" sz="1600" dirty="0" smtClean="0"/>
              <a:t> </a:t>
            </a:r>
            <a:endParaRPr lang="de-DE" sz="16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359" y="248178"/>
            <a:ext cx="8523167" cy="379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100" b="1" dirty="0" smtClean="0"/>
              <a:t>DGSF – Jahrestagung 2012 Freiburg  		Anne M. Lang: Hypnosystemisches Vorgehen: Modelle, Erweiterungen, Verstärkungen          </a:t>
            </a:r>
            <a:endParaRPr lang="de-DE" sz="11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0" r="2940"/>
          <a:stretch>
            <a:fillRect/>
          </a:stretch>
        </p:blipFill>
        <p:spPr bwMode="auto">
          <a:xfrm>
            <a:off x="8641734" y="327240"/>
            <a:ext cx="431229" cy="31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9584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27846" y="1068810"/>
            <a:ext cx="8513343" cy="4924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Hypno-systemische Gemeinsamkeiten:</a:t>
            </a:r>
          </a:p>
          <a:p>
            <a:endParaRPr lang="de-DE" sz="2000" b="1" dirty="0" smtClean="0"/>
          </a:p>
          <a:p>
            <a:pPr marL="342900" indent="-342900">
              <a:buFont typeface="Arial"/>
              <a:buChar char="•"/>
            </a:pPr>
            <a:r>
              <a:rPr lang="de-DE" sz="2000" b="1" dirty="0" smtClean="0"/>
              <a:t>Der </a:t>
            </a:r>
            <a:r>
              <a:rPr lang="de-DE" sz="2000" b="1" dirty="0"/>
              <a:t>M</a:t>
            </a:r>
            <a:r>
              <a:rPr lang="de-DE" sz="2000" b="1" dirty="0" smtClean="0"/>
              <a:t>ensch statt die Technik: </a:t>
            </a:r>
          </a:p>
          <a:p>
            <a:r>
              <a:rPr lang="de-DE" dirty="0" smtClean="0"/>
              <a:t>	Wir behandeln Menschen und machen keine Therapie bei Diagnose X</a:t>
            </a:r>
          </a:p>
          <a:p>
            <a:pPr marL="285750" indent="-285750">
              <a:buFont typeface="Arial"/>
              <a:buChar char="•"/>
            </a:pPr>
            <a:endParaRPr lang="de-DE" dirty="0" smtClean="0"/>
          </a:p>
          <a:p>
            <a:pPr marL="342900" indent="-342900">
              <a:buFont typeface="Arial"/>
              <a:buChar char="•"/>
            </a:pPr>
            <a:r>
              <a:rPr lang="de-DE" sz="2000" b="1" dirty="0" smtClean="0"/>
              <a:t>Der Prozess statt die Intervention/Diagnose: </a:t>
            </a:r>
          </a:p>
          <a:p>
            <a:r>
              <a:rPr lang="de-DE" dirty="0" smtClean="0"/>
              <a:t>	es gibt ein</a:t>
            </a:r>
            <a:r>
              <a:rPr lang="de-DE" b="1" dirty="0" smtClean="0"/>
              <a:t> Vor </a:t>
            </a:r>
            <a:r>
              <a:rPr lang="de-DE" dirty="0" smtClean="0"/>
              <a:t>der Therapie, ein </a:t>
            </a:r>
            <a:r>
              <a:rPr lang="de-DE" b="1" dirty="0" smtClean="0"/>
              <a:t>Neben</a:t>
            </a:r>
            <a:r>
              <a:rPr lang="de-DE" dirty="0" smtClean="0"/>
              <a:t>, ein </a:t>
            </a:r>
            <a:r>
              <a:rPr lang="de-DE" b="1" dirty="0" smtClean="0"/>
              <a:t>Durch</a:t>
            </a:r>
            <a:r>
              <a:rPr lang="de-DE" dirty="0" smtClean="0"/>
              <a:t>, ein </a:t>
            </a:r>
            <a:r>
              <a:rPr lang="de-DE" b="1" dirty="0" smtClean="0"/>
              <a:t>Nach</a:t>
            </a:r>
            <a:r>
              <a:rPr lang="de-DE" dirty="0" smtClean="0"/>
              <a:t>, ein </a:t>
            </a:r>
            <a:r>
              <a:rPr lang="de-DE" b="1" dirty="0" smtClean="0"/>
              <a:t>Mit</a:t>
            </a:r>
            <a:r>
              <a:rPr lang="de-DE" dirty="0" smtClean="0"/>
              <a:t>, ein </a:t>
            </a:r>
            <a:r>
              <a:rPr lang="de-DE" b="1" dirty="0" smtClean="0"/>
              <a:t>Trotz</a:t>
            </a:r>
            <a:r>
              <a:rPr lang="de-DE" dirty="0" smtClean="0"/>
              <a:t> usw. </a:t>
            </a:r>
          </a:p>
          <a:p>
            <a:pPr marL="285750" indent="-285750">
              <a:buFont typeface="Arial"/>
              <a:buChar char="•"/>
            </a:pPr>
            <a:endParaRPr lang="de-DE" dirty="0" smtClean="0"/>
          </a:p>
          <a:p>
            <a:pPr marL="285750" indent="-285750">
              <a:buFont typeface="Arial"/>
              <a:buChar char="•"/>
            </a:pPr>
            <a:r>
              <a:rPr lang="de-DE" b="1" dirty="0" smtClean="0"/>
              <a:t>Wie utilisiert die Therapeutin die Situation, wie die Klientin?</a:t>
            </a:r>
          </a:p>
          <a:p>
            <a:pPr marL="285750" indent="-285750">
              <a:buFont typeface="Arial"/>
              <a:buChar char="•"/>
            </a:pPr>
            <a:endParaRPr lang="de-DE" dirty="0" smtClean="0"/>
          </a:p>
          <a:p>
            <a:pPr marL="285750" indent="-285750">
              <a:buFont typeface="Arial"/>
              <a:buChar char="•"/>
            </a:pPr>
            <a:r>
              <a:rPr lang="de-DE" dirty="0" smtClean="0"/>
              <a:t>Hypnose als Technik</a:t>
            </a:r>
            <a:r>
              <a:rPr lang="de-DE" dirty="0"/>
              <a:t> </a:t>
            </a:r>
            <a:r>
              <a:rPr lang="de-DE" dirty="0" smtClean="0"/>
              <a:t>versus 	M. Erickson: Angebote, Ressourcenunterstellung, </a:t>
            </a:r>
          </a:p>
          <a:p>
            <a:r>
              <a:rPr lang="de-DE" dirty="0" smtClean="0"/>
              <a:t>      Kooperation und rekursive Feedbackarbeit </a:t>
            </a:r>
          </a:p>
          <a:p>
            <a:pPr marL="285750" indent="-285750">
              <a:buFont typeface="Arial"/>
              <a:buChar char="•"/>
            </a:pPr>
            <a:endParaRPr lang="de-DE" dirty="0"/>
          </a:p>
          <a:p>
            <a:pPr marL="285750" indent="-285750">
              <a:buFont typeface="Arial"/>
              <a:buChar char="•"/>
            </a:pPr>
            <a:r>
              <a:rPr lang="de-DE" dirty="0" smtClean="0"/>
              <a:t>Systemische Interventionen versus	Systemisches Denken und systemische Reflexion</a:t>
            </a:r>
          </a:p>
          <a:p>
            <a:r>
              <a:rPr lang="de-DE" dirty="0" smtClean="0"/>
              <a:t>						</a:t>
            </a:r>
          </a:p>
          <a:p>
            <a:pPr marL="285750" indent="-285750">
              <a:buFont typeface="Arial"/>
              <a:buChar char="•"/>
            </a:pPr>
            <a:r>
              <a:rPr lang="de-DE" dirty="0" smtClean="0"/>
              <a:t>Systemischer heißt....</a:t>
            </a:r>
          </a:p>
          <a:p>
            <a:pPr marL="285750" indent="-285750">
              <a:buFont typeface="Arial"/>
              <a:buChar char="•"/>
            </a:pPr>
            <a:r>
              <a:rPr lang="de-DE" dirty="0" smtClean="0"/>
              <a:t>Hypnosystemischer heißt........ </a:t>
            </a:r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199" y="274638"/>
            <a:ext cx="8523167" cy="379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1100" b="1" dirty="0" smtClean="0"/>
              <a:t>DGSF – Jahrestagung 2012 Freiburg  		Anne M. Lang: Hypnosystemisches Vorgehen: Modelle, Erweiterungen, Verstärkungen          </a:t>
            </a:r>
            <a:endParaRPr lang="de-DE" sz="11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0" r="2940"/>
          <a:stretch>
            <a:fillRect/>
          </a:stretch>
        </p:blipFill>
        <p:spPr bwMode="auto">
          <a:xfrm>
            <a:off x="8549138" y="327240"/>
            <a:ext cx="431229" cy="31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200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93088"/>
            <a:ext cx="8229600" cy="513307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de-DE" sz="2600" b="1" dirty="0" smtClean="0"/>
              <a:t>Das Bonner Ressourcen Modell</a:t>
            </a:r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/>
              <a:t>Wieso „Ressourcen“-Modell?   </a:t>
            </a:r>
          </a:p>
          <a:p>
            <a:pPr marL="0" indent="0">
              <a:buNone/>
            </a:pPr>
            <a:r>
              <a:rPr lang="de-DE" sz="2000" dirty="0" smtClean="0"/>
              <a:t>Es arbeiten mit Implikationen, die Ressourcen heben, erzeugen: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2000" b="1" dirty="0" smtClean="0"/>
              <a:t>Die Arbeitsebenen: </a:t>
            </a:r>
          </a:p>
          <a:p>
            <a:pPr marL="0" indent="0">
              <a:buNone/>
            </a:pPr>
            <a:r>
              <a:rPr lang="de-DE" sz="2000" b="1" dirty="0" smtClean="0"/>
              <a:t>1te Ebene: Prozessebene </a:t>
            </a:r>
            <a:r>
              <a:rPr lang="de-DE" sz="2000" dirty="0" smtClean="0"/>
              <a:t>(Systemisch-lösungsfokussiert)</a:t>
            </a:r>
          </a:p>
          <a:p>
            <a:pPr marL="0" indent="0">
              <a:buNone/>
            </a:pPr>
            <a:r>
              <a:rPr lang="de-DE" sz="2000" dirty="0" smtClean="0"/>
              <a:t>Interventionen: alle, die den Prozess ausrichten, zentrieren, fokussieren</a:t>
            </a:r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r>
              <a:rPr lang="de-DE" sz="2000" b="1" dirty="0" smtClean="0"/>
              <a:t>2te Ebene: Schleifenebene </a:t>
            </a:r>
            <a:r>
              <a:rPr lang="de-DE" sz="2000" dirty="0" smtClean="0"/>
              <a:t>(</a:t>
            </a:r>
            <a:r>
              <a:rPr lang="de-DE" sz="2000" dirty="0" err="1" smtClean="0"/>
              <a:t>ericksonian</a:t>
            </a:r>
            <a:r>
              <a:rPr lang="de-DE" sz="2000" dirty="0" smtClean="0"/>
              <a:t>)</a:t>
            </a:r>
          </a:p>
          <a:p>
            <a:pPr marL="0" indent="0">
              <a:buNone/>
            </a:pPr>
            <a:r>
              <a:rPr lang="de-DE" sz="2000" dirty="0" smtClean="0"/>
              <a:t>Interventionen: alle, die </a:t>
            </a:r>
            <a:r>
              <a:rPr lang="de-DE" sz="2000" dirty="0"/>
              <a:t>I</a:t>
            </a:r>
            <a:r>
              <a:rPr lang="de-DE" sz="2000" dirty="0" smtClean="0"/>
              <a:t>ndividuelles nutzen, Suchprozesse anstoßen, utilisieren </a:t>
            </a:r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r>
              <a:rPr lang="de-DE" sz="2000" b="1" dirty="0" smtClean="0"/>
              <a:t>3te Ebene: Meta-Ebene </a:t>
            </a:r>
            <a:r>
              <a:rPr lang="de-DE" sz="2000" dirty="0" smtClean="0"/>
              <a:t>(systemisch)</a:t>
            </a:r>
          </a:p>
          <a:p>
            <a:pPr marL="0" indent="0">
              <a:buNone/>
            </a:pPr>
            <a:r>
              <a:rPr lang="de-DE" sz="2000" dirty="0" smtClean="0"/>
              <a:t>Interventionen: alle, die Informationen, Bewältigungskompetenz erweitern durch Draufsichten, Dissoziationen von der Problemtrance, </a:t>
            </a:r>
            <a:r>
              <a:rPr lang="de-DE" sz="2000" dirty="0"/>
              <a:t>B</a:t>
            </a:r>
            <a:r>
              <a:rPr lang="de-DE" sz="2000" dirty="0" smtClean="0"/>
              <a:t>eratungssystemtrance, Zukunftsausrichtung</a:t>
            </a: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199" y="274638"/>
            <a:ext cx="8523167" cy="379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1100" b="1" dirty="0" smtClean="0"/>
              <a:t>DGSF – Jahrestagung 2012 Freiburg  		Anne M. Lang: Hypnosystemisches Vorgehen: Modelle, Erweiterungen, Verstärkungen          </a:t>
            </a:r>
            <a:endParaRPr lang="de-DE" sz="11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0" r="2940"/>
          <a:stretch>
            <a:fillRect/>
          </a:stretch>
        </p:blipFill>
        <p:spPr bwMode="auto">
          <a:xfrm>
            <a:off x="8549138" y="327240"/>
            <a:ext cx="431229" cy="31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7215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14682"/>
            <a:ext cx="8229600" cy="539368"/>
          </a:xfrm>
        </p:spPr>
        <p:txBody>
          <a:bodyPr>
            <a:normAutofit fontScale="90000"/>
          </a:bodyPr>
          <a:lstStyle/>
          <a:p>
            <a:r>
              <a:rPr lang="de-DE" sz="1600" b="1" dirty="0" smtClean="0"/>
              <a:t>	</a:t>
            </a:r>
            <a:br>
              <a:rPr lang="de-DE" sz="1600" b="1" dirty="0" smtClean="0"/>
            </a:br>
            <a:r>
              <a:rPr lang="de-DE" sz="1600" b="1" dirty="0"/>
              <a:t/>
            </a:r>
            <a:br>
              <a:rPr lang="de-DE" sz="1600" b="1" dirty="0"/>
            </a:br>
            <a:r>
              <a:rPr lang="de-DE" sz="1600" b="1" dirty="0" smtClean="0"/>
              <a:t/>
            </a:r>
            <a:br>
              <a:rPr lang="de-DE" sz="1600" b="1" dirty="0" smtClean="0"/>
            </a:br>
            <a:r>
              <a:rPr lang="de-DE" sz="1600" b="1" dirty="0" smtClean="0"/>
              <a:t/>
            </a:r>
            <a:br>
              <a:rPr lang="de-DE" sz="1600" b="1" dirty="0" smtClean="0"/>
            </a:br>
            <a:r>
              <a:rPr lang="de-DE" sz="1600" b="1" dirty="0" smtClean="0"/>
              <a:t/>
            </a:r>
            <a:br>
              <a:rPr lang="de-DE" sz="1600" b="1" dirty="0" smtClean="0"/>
            </a:br>
            <a:r>
              <a:rPr lang="de-DE" sz="1600" b="1" dirty="0" smtClean="0"/>
              <a:t/>
            </a:r>
            <a:br>
              <a:rPr lang="de-DE" sz="1600" b="1" dirty="0" smtClean="0"/>
            </a:br>
            <a:r>
              <a:rPr lang="de-DE" sz="1600" b="1" dirty="0"/>
              <a:t/>
            </a:r>
            <a:br>
              <a:rPr lang="de-DE" sz="1600" b="1" dirty="0"/>
            </a:br>
            <a:r>
              <a:rPr lang="de-DE" sz="2700" b="1" dirty="0" smtClean="0"/>
              <a:t>Hypnosystemisches Vorgehen- 3 Systeme</a:t>
            </a:r>
            <a:endParaRPr lang="de-DE" sz="27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3328"/>
            <a:ext cx="8229600" cy="50028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Problem-System und seine Problemtrance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Beratungs-System und seine Trance</a:t>
            </a:r>
          </a:p>
          <a:p>
            <a:pPr marL="0" indent="0">
              <a:buNone/>
            </a:pPr>
            <a:endParaRPr lang="de-DE" sz="1000" dirty="0"/>
          </a:p>
          <a:p>
            <a:pPr marL="0" indent="0">
              <a:buNone/>
            </a:pPr>
            <a:r>
              <a:rPr lang="de-DE" dirty="0" smtClean="0"/>
              <a:t>											</a:t>
            </a:r>
          </a:p>
          <a:p>
            <a:pPr marL="0" indent="0">
              <a:buNone/>
            </a:pPr>
            <a:r>
              <a:rPr lang="de-DE" dirty="0" smtClean="0"/>
              <a:t>Ziel-System und seine Trance</a:t>
            </a:r>
            <a:endParaRPr lang="de-DE" dirty="0"/>
          </a:p>
        </p:txBody>
      </p:sp>
      <p:sp>
        <p:nvSpPr>
          <p:cNvPr id="4" name="Oval 3"/>
          <p:cNvSpPr/>
          <p:nvPr/>
        </p:nvSpPr>
        <p:spPr>
          <a:xfrm>
            <a:off x="1318787" y="2133716"/>
            <a:ext cx="4672741" cy="8423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Oval 4"/>
          <p:cNvSpPr/>
          <p:nvPr/>
        </p:nvSpPr>
        <p:spPr>
          <a:xfrm>
            <a:off x="1253405" y="3483007"/>
            <a:ext cx="4672741" cy="920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Oval 5"/>
          <p:cNvSpPr/>
          <p:nvPr/>
        </p:nvSpPr>
        <p:spPr>
          <a:xfrm>
            <a:off x="1295137" y="4877642"/>
            <a:ext cx="4672741" cy="10359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199" y="274638"/>
            <a:ext cx="8523167" cy="379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1100" b="1" dirty="0" smtClean="0"/>
              <a:t>DGSF – Jahrestagung 2012 Freiburg  		Anne M. Lang: Hypnosystemisches Vorgehen: Modelle, Erweiterungen, Verstärkungen          </a:t>
            </a:r>
            <a:endParaRPr lang="de-DE" sz="11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0" r="2940"/>
          <a:stretch>
            <a:fillRect/>
          </a:stretch>
        </p:blipFill>
        <p:spPr bwMode="auto">
          <a:xfrm>
            <a:off x="8549138" y="327240"/>
            <a:ext cx="431229" cy="31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1701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8208"/>
            <a:ext cx="8229600" cy="56817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1600" b="1" dirty="0" smtClean="0"/>
              <a:t>Problem-System</a:t>
            </a:r>
            <a:endParaRPr lang="de-DE" sz="1600" dirty="0"/>
          </a:p>
          <a:p>
            <a:pPr marL="0" indent="0">
              <a:buNone/>
            </a:pPr>
            <a:r>
              <a:rPr lang="de-DE" sz="1600" dirty="0" smtClean="0"/>
              <a:t>Mitgebrachte Problemgeschichte</a:t>
            </a:r>
            <a:r>
              <a:rPr lang="de-DE" sz="1600" dirty="0"/>
              <a:t>/Problemtrance</a:t>
            </a:r>
            <a:r>
              <a:rPr lang="de-DE" sz="1600" dirty="0" smtClean="0"/>
              <a:t>- </a:t>
            </a:r>
          </a:p>
          <a:p>
            <a:pPr marL="0" indent="0">
              <a:buNone/>
            </a:pPr>
            <a:r>
              <a:rPr lang="de-DE" sz="1600" dirty="0" smtClean="0"/>
              <a:t>Mitgebrachte </a:t>
            </a:r>
            <a:r>
              <a:rPr lang="de-DE" sz="1600" dirty="0"/>
              <a:t>b</a:t>
            </a:r>
            <a:r>
              <a:rPr lang="de-DE" sz="1600" dirty="0" smtClean="0"/>
              <a:t>isherige Lösungsstrategien </a:t>
            </a:r>
          </a:p>
          <a:p>
            <a:pPr marL="0" indent="0">
              <a:buNone/>
            </a:pPr>
            <a:r>
              <a:rPr lang="de-DE" sz="1600" dirty="0" smtClean="0"/>
              <a:t>Mitgebrachte Selbstorganisation</a:t>
            </a:r>
          </a:p>
          <a:p>
            <a:pPr marL="0" indent="0">
              <a:buNone/>
            </a:pPr>
            <a:r>
              <a:rPr lang="de-DE" sz="1600" dirty="0" smtClean="0"/>
              <a:t>Problem- Hindernisse- Ambivalenzen- Ressourcen- Ziel-Aufgabe</a:t>
            </a:r>
          </a:p>
          <a:p>
            <a:pPr marL="0" indent="0">
              <a:buNone/>
            </a:pPr>
            <a:r>
              <a:rPr lang="de-DE" sz="1600" dirty="0"/>
              <a:t> </a:t>
            </a:r>
          </a:p>
          <a:p>
            <a:pPr marL="0" indent="0">
              <a:buNone/>
            </a:pPr>
            <a:r>
              <a:rPr lang="de-DE" sz="1600" b="1" dirty="0" smtClean="0"/>
              <a:t>Beratungs- </a:t>
            </a:r>
            <a:r>
              <a:rPr lang="de-DE" sz="1600" b="1" dirty="0"/>
              <a:t>S</a:t>
            </a:r>
            <a:r>
              <a:rPr lang="de-DE" sz="1600" b="1" dirty="0" smtClean="0"/>
              <a:t>ystem</a:t>
            </a:r>
            <a:endParaRPr lang="de-DE" sz="1600" dirty="0"/>
          </a:p>
          <a:p>
            <a:pPr marL="0" indent="0">
              <a:buNone/>
            </a:pPr>
            <a:r>
              <a:rPr lang="de-DE" sz="1600" dirty="0" smtClean="0"/>
              <a:t>Beraterin/Therapeutin </a:t>
            </a:r>
            <a:r>
              <a:rPr lang="de-DE" sz="1600" dirty="0"/>
              <a:t>und </a:t>
            </a:r>
            <a:r>
              <a:rPr lang="de-DE" sz="1600" dirty="0" smtClean="0"/>
              <a:t>Rapport</a:t>
            </a:r>
          </a:p>
          <a:p>
            <a:pPr marL="0" indent="0">
              <a:buNone/>
            </a:pPr>
            <a:r>
              <a:rPr lang="de-DE" sz="1600" dirty="0"/>
              <a:t>System des Problems</a:t>
            </a:r>
          </a:p>
          <a:p>
            <a:pPr marL="0" indent="0">
              <a:buNone/>
            </a:pPr>
            <a:r>
              <a:rPr lang="de-DE" sz="1600" dirty="0"/>
              <a:t>System der Therapie/ </a:t>
            </a:r>
            <a:r>
              <a:rPr lang="de-DE" sz="1600" dirty="0" smtClean="0"/>
              <a:t>Beratung und ihr Vorgehen</a:t>
            </a:r>
          </a:p>
          <a:p>
            <a:pPr marL="0" indent="0">
              <a:buNone/>
            </a:pPr>
            <a:r>
              <a:rPr lang="de-DE" sz="1600" dirty="0" smtClean="0"/>
              <a:t>Auftragsklärung im Kontext, Erwartungen, Modelle der Arbeit in diesem Kontext</a:t>
            </a:r>
          </a:p>
          <a:p>
            <a:pPr marL="0" indent="0">
              <a:buNone/>
            </a:pPr>
            <a:r>
              <a:rPr lang="de-DE" sz="1600" dirty="0" smtClean="0"/>
              <a:t>Zielfindung </a:t>
            </a:r>
            <a:r>
              <a:rPr lang="de-DE" sz="1600" dirty="0"/>
              <a:t>für die Entwicklung/</a:t>
            </a:r>
            <a:r>
              <a:rPr lang="de-DE" sz="1600" dirty="0" smtClean="0"/>
              <a:t>Veränderung</a:t>
            </a:r>
            <a:endParaRPr lang="de-DE" sz="1600" dirty="0"/>
          </a:p>
          <a:p>
            <a:pPr marL="0" indent="0">
              <a:buNone/>
            </a:pPr>
            <a:r>
              <a:rPr lang="de-DE" sz="1600" dirty="0" smtClean="0"/>
              <a:t>Etappen </a:t>
            </a:r>
            <a:r>
              <a:rPr lang="de-DE" sz="1600" dirty="0"/>
              <a:t>des </a:t>
            </a:r>
            <a:r>
              <a:rPr lang="de-DE" sz="1600" dirty="0" smtClean="0"/>
              <a:t>Prozesses</a:t>
            </a:r>
          </a:p>
          <a:p>
            <a:pPr marL="0" indent="0">
              <a:buNone/>
            </a:pPr>
            <a:r>
              <a:rPr lang="de-DE" sz="1600" dirty="0" smtClean="0"/>
              <a:t>Ende </a:t>
            </a:r>
            <a:endParaRPr lang="de-DE" sz="1600" dirty="0"/>
          </a:p>
          <a:p>
            <a:pPr marL="0" indent="0">
              <a:buNone/>
            </a:pPr>
            <a:r>
              <a:rPr lang="de-DE" sz="1600" dirty="0"/>
              <a:t> </a:t>
            </a:r>
          </a:p>
          <a:p>
            <a:pPr marL="0" indent="0">
              <a:buNone/>
            </a:pPr>
            <a:r>
              <a:rPr lang="de-DE" sz="1600" b="1" dirty="0" smtClean="0"/>
              <a:t>Lösungs- </a:t>
            </a:r>
            <a:r>
              <a:rPr lang="de-DE" sz="1600" b="1" dirty="0"/>
              <a:t>S</a:t>
            </a:r>
            <a:r>
              <a:rPr lang="de-DE" sz="1600" b="1" dirty="0" smtClean="0"/>
              <a:t>ystem</a:t>
            </a:r>
            <a:endParaRPr lang="de-DE" sz="1600" dirty="0"/>
          </a:p>
          <a:p>
            <a:pPr marL="0" indent="0">
              <a:buNone/>
            </a:pPr>
            <a:r>
              <a:rPr lang="de-DE" sz="1600" dirty="0"/>
              <a:t>Zielsuggestionen/Visionen</a:t>
            </a:r>
          </a:p>
          <a:p>
            <a:pPr marL="0" indent="0">
              <a:buNone/>
            </a:pPr>
            <a:r>
              <a:rPr lang="de-DE" sz="1600" dirty="0"/>
              <a:t>Wieder normale </a:t>
            </a:r>
            <a:r>
              <a:rPr lang="de-DE" sz="1600" dirty="0" smtClean="0"/>
              <a:t>angehbare Wirklichkeit mit Selbstwirksamkeit</a:t>
            </a:r>
          </a:p>
          <a:p>
            <a:pPr marL="0" indent="0">
              <a:buNone/>
            </a:pPr>
            <a:r>
              <a:rPr lang="de-DE" sz="1600" dirty="0"/>
              <a:t>o</a:t>
            </a:r>
            <a:r>
              <a:rPr lang="de-DE" sz="1600" dirty="0" smtClean="0"/>
              <a:t>hne </a:t>
            </a:r>
            <a:r>
              <a:rPr lang="de-DE" sz="1600" dirty="0"/>
              <a:t>T</a:t>
            </a:r>
            <a:r>
              <a:rPr lang="de-DE" sz="1600" dirty="0" smtClean="0"/>
              <a:t>herapeutin</a:t>
            </a:r>
            <a:endParaRPr lang="de-DE" sz="16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199" y="248178"/>
            <a:ext cx="8523167" cy="379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1100" b="1" dirty="0" smtClean="0"/>
              <a:t>DGSF – Jahrestagung 2012 Freiburg  		Anne M. Lang: Hypnosystemisches Vorgehen: Modelle, Erweiterungen, Verstärkungen          </a:t>
            </a:r>
            <a:endParaRPr lang="de-DE" sz="11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0" r="2940"/>
          <a:stretch>
            <a:fillRect/>
          </a:stretch>
        </p:blipFill>
        <p:spPr bwMode="auto">
          <a:xfrm>
            <a:off x="8549138" y="327240"/>
            <a:ext cx="431229" cy="31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4210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1094</Words>
  <Application>Microsoft Macintosh PowerPoint</Application>
  <PresentationFormat>Bildschirmpräsentation (4:3)</PresentationFormat>
  <Paragraphs>218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Office-Design</vt:lpstr>
      <vt:lpstr>12te DGSF- Jahrestagung 2012 Freiburg   Hypnosystemisches Vorgehen:  Modelle, Erweiterungen, Verstärkungen</vt:lpstr>
      <vt:lpstr>DGSF – Jahrestagung 2012 Freiburg    Anne M. Lang: Hypnosystemisches Vorgehen: Modelle, Erweiterungen, Verstärkungen         </vt:lpstr>
      <vt:lpstr>DGSF – Jahrestagung 2012 Freiburg    Anne M. Lang: Hypnosystemisches Vorgehen: Modelle, Erweiterungen, Verstärkungen        </vt:lpstr>
      <vt:lpstr>DGSF – Jahrestagung 2012 Freiburg    Anne M. Lang: Hypnosystemisches Vorgehen: Modelle, Erweiterungen, Verstärkungen          </vt:lpstr>
      <vt:lpstr>PowerPoint-Präsentation</vt:lpstr>
      <vt:lpstr>PowerPoint-Präsentation</vt:lpstr>
      <vt:lpstr>PowerPoint-Präsentation</vt:lpstr>
      <vt:lpstr>        Hypnosystemisches Vorgehen- 3 Systeme</vt:lpstr>
      <vt:lpstr>PowerPoint-Präsentation</vt:lpstr>
      <vt:lpstr>PowerPoint-Präsentation</vt:lpstr>
      <vt:lpstr>PowerPoint-Präsentation</vt:lpstr>
      <vt:lpstr>PowerPoint-Präsentation</vt:lpstr>
      <vt:lpstr>DGSF – Jahrestagung 2012 Freiburg    Anne M. Lang: Hypnosystemisches Vorgehen: Modelle, Erweiterungen, Verstärkungen        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DGSF – Jahrestagung 2012 Freiburg   Hypnosystemisches Vorgehen:  Modelle Erweiterungen, Verstärkungen</dc:title>
  <dc:creator>Anne M. Lang</dc:creator>
  <cp:lastModifiedBy>Anne M. Lang</cp:lastModifiedBy>
  <cp:revision>32</cp:revision>
  <dcterms:created xsi:type="dcterms:W3CDTF">2012-09-18T18:02:00Z</dcterms:created>
  <dcterms:modified xsi:type="dcterms:W3CDTF">2012-10-12T10:27:36Z</dcterms:modified>
</cp:coreProperties>
</file>